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6" r:id="rId7"/>
    <p:sldId id="351" r:id="rId8"/>
    <p:sldId id="355" r:id="rId9"/>
    <p:sldId id="356" r:id="rId10"/>
    <p:sldId id="357" r:id="rId11"/>
    <p:sldId id="352" r:id="rId12"/>
    <p:sldId id="360" r:id="rId13"/>
    <p:sldId id="353" r:id="rId14"/>
    <p:sldId id="257" r:id="rId15"/>
    <p:sldId id="258" r:id="rId16"/>
    <p:sldId id="354" r:id="rId17"/>
    <p:sldId id="264" r:id="rId18"/>
    <p:sldId id="361" r:id="rId19"/>
    <p:sldId id="358" r:id="rId20"/>
    <p:sldId id="359" r:id="rId21"/>
    <p:sldId id="261" r:id="rId2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n, Carla" initials="GC" lastIdx="2" clrIdx="0">
    <p:extLst>
      <p:ext uri="{19B8F6BF-5375-455C-9EA6-DF929625EA0E}">
        <p15:presenceInfo xmlns:p15="http://schemas.microsoft.com/office/powerpoint/2012/main" userId="Gracen, Car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7865"/>
    <a:srgbClr val="6A6C69"/>
    <a:srgbClr val="9E2482"/>
    <a:srgbClr val="F26822"/>
    <a:srgbClr val="5A5B5C"/>
    <a:srgbClr val="E98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7" autoAdjust="0"/>
    <p:restoredTop sz="95380" autoAdjust="0"/>
  </p:normalViewPr>
  <p:slideViewPr>
    <p:cSldViewPr snapToGrid="0" snapToObjects="1">
      <p:cViewPr varScale="1">
        <p:scale>
          <a:sx n="71" d="100"/>
          <a:sy n="71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2079D0A4-7D98-1C48-B9FA-6DCCA070DEA6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0A75CF02-2566-FA41-A327-CD098FDF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A558212F-8AB0-924A-BD20-A658A2FDD92E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3" rIns="93306" bIns="4665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06" tIns="46653" rIns="93306" bIns="466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D1EA3627-39FC-9349-8526-678BE1F5EA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7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1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61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4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2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8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5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5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4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67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9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r="60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2492375"/>
            <a:ext cx="3810000" cy="7620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416425" y="3162300"/>
            <a:ext cx="3995738" cy="406400"/>
          </a:xfrm>
        </p:spPr>
        <p:txBody>
          <a:bodyPr anchor="t"/>
          <a:lstStyle>
            <a:lvl1pPr algn="r">
              <a:buNone/>
              <a:defRPr sz="1400"/>
            </a:lvl1pPr>
          </a:lstStyle>
          <a:p>
            <a:pPr lvl="0"/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>May 18, 2039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457200" y="2593975"/>
            <a:ext cx="7954963" cy="5429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z="3000" dirty="0">
                <a:solidFill>
                  <a:srgbClr val="897865"/>
                </a:solidFill>
                <a:latin typeface="Helvetica"/>
                <a:cs typeface="Helvetica"/>
              </a:rPr>
              <a:t>Title of Presentation</a:t>
            </a:r>
            <a:b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98968" y="2070101"/>
            <a:ext cx="3995738" cy="371474"/>
          </a:xfrm>
        </p:spPr>
        <p:txBody>
          <a:bodyPr anchor="t">
            <a:normAutofit/>
          </a:bodyPr>
          <a:lstStyle>
            <a:lvl1pPr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Human Resources Administration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0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88EC31-2261-5D4C-9B64-60AA258A7DCD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24200" y="1600200"/>
            <a:ext cx="5562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826EF7-A9A5-C24B-BEE5-FB484C56EE45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2476500" cy="2057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2F7F6E-A0A6-DF46-84D3-7BB7124D76F4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537340-58AA-0046-BC04-9325A144B8BC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E24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768600"/>
            <a:ext cx="82296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Break Page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568700"/>
            <a:ext cx="8229600" cy="431800"/>
          </a:xfrm>
        </p:spPr>
        <p:txBody>
          <a:bodyPr>
            <a:noAutofit/>
          </a:bodyPr>
          <a:lstStyle>
            <a:lvl1pPr algn="ctr">
              <a:buNone/>
              <a:defRPr sz="1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Sub-title / Information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E1F19F-B836-0A41-B13D-6AF57A014C91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579C09-226C-134E-B508-14070D25F08E}" type="datetime1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ach-b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9200" y="2298700"/>
            <a:ext cx="5384800" cy="45593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28812" y="2649340"/>
            <a:ext cx="389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5A5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en-US" sz="1400" baseline="0" dirty="0">
                <a:solidFill>
                  <a:srgbClr val="5A5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Resources Administration</a:t>
            </a:r>
            <a:endParaRPr lang="en-US" sz="1400" dirty="0">
              <a:solidFill>
                <a:srgbClr val="5A5B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928812" y="3269820"/>
            <a:ext cx="6477000" cy="52748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1.800.555.555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801813" y="3797300"/>
            <a:ext cx="3024187" cy="520700"/>
          </a:xfrm>
        </p:spPr>
        <p:txBody>
          <a:bodyPr/>
          <a:lstStyle>
            <a:lvl1pP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www.doas.ga.gov</a:t>
            </a:r>
            <a:endParaRPr lang="en-US" dirty="0"/>
          </a:p>
        </p:txBody>
      </p:sp>
      <p:pic>
        <p:nvPicPr>
          <p:cNvPr id="7" name="Picture 6" descr="DOAS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2368327"/>
            <a:ext cx="1511300" cy="1511300"/>
          </a:xfrm>
          <a:prstGeom prst="rect">
            <a:avLst/>
          </a:prstGeom>
        </p:spPr>
      </p:pic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8500" y="3130584"/>
            <a:ext cx="7175500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46FA8-C4D7-7542-9B86-2252C8E3EE45}" type="datetime1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rgbClr val="897865"/>
                </a:solidFill>
                <a:latin typeface="Helvetica"/>
                <a:cs typeface="Helvetica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0" i="0" kern="1200">
          <a:solidFill>
            <a:srgbClr val="897865"/>
          </a:solidFill>
          <a:latin typeface="Helvetica"/>
          <a:ea typeface="+mj-ea"/>
          <a:cs typeface="Helvetica"/>
        </a:defRPr>
      </a:lvl1pPr>
    </p:titleStyle>
    <p:bodyStyle>
      <a:lvl1pPr marL="3429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9E2482"/>
        </a:buClr>
        <a:buSzPct val="115000"/>
        <a:buFont typeface="Wingdings" charset="2"/>
        <a:buChar char="§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1pPr>
      <a:lvl2pPr marL="74295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2pPr>
      <a:lvl3pPr marL="11430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3pPr>
      <a:lvl4pPr marL="16002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4pPr>
      <a:lvl5pPr marL="20574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012417" y="2822754"/>
            <a:ext cx="3995738" cy="406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19, 2019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2291255" y="1127807"/>
            <a:ext cx="6782215" cy="141758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HR Community Meeting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77732" y="2545395"/>
            <a:ext cx="3995738" cy="371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 Administration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FY2019 HR Assessment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16002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9419D-D3DD-4591-B388-DB2CDE90750E}"/>
              </a:ext>
            </a:extLst>
          </p:cNvPr>
          <p:cNvSpPr/>
          <p:nvPr/>
        </p:nvSpPr>
        <p:spPr>
          <a:xfrm>
            <a:off x="792480" y="1417638"/>
            <a:ext cx="7787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/>
              <a:t>Participating Agencies:</a:t>
            </a:r>
          </a:p>
          <a:p>
            <a:endParaRPr lang="en-US" sz="2000" b="1" i="1" dirty="0"/>
          </a:p>
          <a:p>
            <a:r>
              <a:rPr lang="en-US" sz="2000" dirty="0"/>
              <a:t>A total of eight (8) Executive Branch agencies participated in the FY2019 HR Assessment: </a:t>
            </a:r>
          </a:p>
          <a:p>
            <a:endParaRPr lang="en-US" sz="2000" dirty="0"/>
          </a:p>
          <a:p>
            <a:pPr marL="800100" lvl="1" indent="-342900">
              <a:buAutoNum type="arabicPeriod"/>
            </a:pPr>
            <a:r>
              <a:rPr lang="en-US" sz="2000" dirty="0"/>
              <a:t>Georgia Department of Early Care and Learning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Georgia Bureau of Investigation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Georgia Department of Veterans Service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Georgia Department of Labor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Georgia Department of Administrative Services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Georgia Department of Education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Employees’ Retirement System of Georgia </a:t>
            </a:r>
          </a:p>
          <a:p>
            <a:pPr marL="800100" lvl="1" indent="-342900">
              <a:buAutoNum type="arabicPeriod"/>
            </a:pPr>
            <a:r>
              <a:rPr lang="en-US" sz="2000" dirty="0"/>
              <a:t>Teachers Retirement System of Georgia </a:t>
            </a:r>
          </a:p>
        </p:txBody>
      </p:sp>
    </p:spTree>
    <p:extLst>
      <p:ext uri="{BB962C8B-B14F-4D97-AF65-F5344CB8AC3E}">
        <p14:creationId xmlns:p14="http://schemas.microsoft.com/office/powerpoint/2010/main" val="73545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5E84-42E7-4A44-9ED1-32C1AF3E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FY2019 HR Assessment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3F307-D176-4D1D-B162-E5CAFA5E4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78" y="1749108"/>
            <a:ext cx="8318022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64D0D-F8F1-4197-B0F5-03F2572B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" y="4587240"/>
            <a:ext cx="7350992" cy="1769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410F4-51BA-4C4E-B653-07013D7621D8}"/>
              </a:ext>
            </a:extLst>
          </p:cNvPr>
          <p:cNvSpPr txBox="1"/>
          <p:nvPr/>
        </p:nvSpPr>
        <p:spPr>
          <a:xfrm>
            <a:off x="457200" y="1417638"/>
            <a:ext cx="92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/>
              <a:t>Result</a:t>
            </a:r>
            <a:r>
              <a:rPr lang="en-US" b="1" i="1" u="sng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6638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Order 01.14.19.02</a:t>
            </a:r>
            <a:br>
              <a:rPr lang="en-US" dirty="0"/>
            </a:br>
            <a:r>
              <a:rPr lang="en-US" dirty="0"/>
              <a:t>Preventing Sexual Harassment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 Howell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B3AE-DB1D-42B6-BB1F-8527D35A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Project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F72E56-4D96-4E79-9382-93728F09F37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572000" y="1417638"/>
            <a:ext cx="0" cy="48231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030E27-F9AE-4C0D-99BE-93A16055A76E}"/>
              </a:ext>
            </a:extLst>
          </p:cNvPr>
          <p:cNvCxnSpPr>
            <a:cxnSpLocks/>
          </p:cNvCxnSpPr>
          <p:nvPr/>
        </p:nvCxnSpPr>
        <p:spPr>
          <a:xfrm>
            <a:off x="960120" y="3611880"/>
            <a:ext cx="72009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4686A7-8D77-4267-A0E8-F73C11420122}"/>
              </a:ext>
            </a:extLst>
          </p:cNvPr>
          <p:cNvSpPr txBox="1"/>
          <p:nvPr/>
        </p:nvSpPr>
        <p:spPr>
          <a:xfrm>
            <a:off x="2743200" y="3162538"/>
            <a:ext cx="16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Executive Order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7DFD11-A3AF-4E3F-AF74-A5FD5EA80C7E}"/>
              </a:ext>
            </a:extLst>
          </p:cNvPr>
          <p:cNvSpPr txBox="1"/>
          <p:nvPr/>
        </p:nvSpPr>
        <p:spPr>
          <a:xfrm>
            <a:off x="4680118" y="3162538"/>
            <a:ext cx="175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Statewide 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4469E-DE65-4172-9328-9B40139D5A61}"/>
              </a:ext>
            </a:extLst>
          </p:cNvPr>
          <p:cNvSpPr txBox="1"/>
          <p:nvPr/>
        </p:nvSpPr>
        <p:spPr>
          <a:xfrm>
            <a:off x="1937809" y="3725426"/>
            <a:ext cx="25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Investigation Procedures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C07F8-6DD7-4864-B007-65239DD6B72B}"/>
              </a:ext>
            </a:extLst>
          </p:cNvPr>
          <p:cNvSpPr txBox="1"/>
          <p:nvPr/>
        </p:nvSpPr>
        <p:spPr>
          <a:xfrm>
            <a:off x="4680118" y="3725426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</a:t>
            </a:r>
          </a:p>
        </p:txBody>
      </p:sp>
      <p:pic>
        <p:nvPicPr>
          <p:cNvPr id="21" name="Graphic 20" descr="Man and Woman">
            <a:extLst>
              <a:ext uri="{FF2B5EF4-FFF2-40B4-BE49-F238E27FC236}">
                <a16:creationId xmlns:a16="http://schemas.microsoft.com/office/drawing/2014/main" id="{9135F3F2-D810-45DC-81CC-AA2E22D6D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6540" y="4615416"/>
            <a:ext cx="614681" cy="6146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300652-6842-426B-B61A-A4C61C343889}"/>
              </a:ext>
            </a:extLst>
          </p:cNvPr>
          <p:cNvSpPr txBox="1"/>
          <p:nvPr/>
        </p:nvSpPr>
        <p:spPr>
          <a:xfrm>
            <a:off x="7569382" y="5436791"/>
            <a:ext cx="13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E2482"/>
                </a:solidFill>
              </a:rPr>
              <a:t>Investigators</a:t>
            </a:r>
          </a:p>
        </p:txBody>
      </p:sp>
      <p:pic>
        <p:nvPicPr>
          <p:cNvPr id="26" name="Graphic 25" descr="Group">
            <a:extLst>
              <a:ext uri="{FF2B5EF4-FFF2-40B4-BE49-F238E27FC236}">
                <a16:creationId xmlns:a16="http://schemas.microsoft.com/office/drawing/2014/main" id="{7AB6192C-4699-435F-B1E3-49CF961F3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6166" y="446913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6D3030-90F1-4CC8-A96A-3CD8568CFA18}"/>
              </a:ext>
            </a:extLst>
          </p:cNvPr>
          <p:cNvSpPr txBox="1"/>
          <p:nvPr/>
        </p:nvSpPr>
        <p:spPr>
          <a:xfrm>
            <a:off x="4715767" y="5436791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E2482"/>
                </a:solidFill>
              </a:rPr>
              <a:t>Employees</a:t>
            </a:r>
          </a:p>
        </p:txBody>
      </p:sp>
      <p:pic>
        <p:nvPicPr>
          <p:cNvPr id="29" name="Graphic 28" descr="Users">
            <a:extLst>
              <a:ext uri="{FF2B5EF4-FFF2-40B4-BE49-F238E27FC236}">
                <a16:creationId xmlns:a16="http://schemas.microsoft.com/office/drawing/2014/main" id="{7B0D7C14-3931-4AE3-9107-D7F9E3728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6464" y="4469884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1D079A-176D-4A82-B913-6CD43D07B99C}"/>
              </a:ext>
            </a:extLst>
          </p:cNvPr>
          <p:cNvSpPr txBox="1"/>
          <p:nvPr/>
        </p:nvSpPr>
        <p:spPr>
          <a:xfrm>
            <a:off x="6092952" y="5459572"/>
            <a:ext cx="147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E2482"/>
                </a:solidFill>
              </a:rPr>
              <a:t>Supervisors &amp;</a:t>
            </a:r>
          </a:p>
          <a:p>
            <a:pPr algn="ctr"/>
            <a:r>
              <a:rPr lang="en-US" dirty="0">
                <a:solidFill>
                  <a:srgbClr val="9E2482"/>
                </a:solidFill>
              </a:rPr>
              <a:t>Managers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8EE89A-50D7-4A6E-B116-4500CEF04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881" y="1417638"/>
            <a:ext cx="1438139" cy="1486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5F921C-21C5-4CAF-A4FA-48D44F2BE44E}"/>
              </a:ext>
            </a:extLst>
          </p:cNvPr>
          <p:cNvSpPr txBox="1"/>
          <p:nvPr/>
        </p:nvSpPr>
        <p:spPr>
          <a:xfrm>
            <a:off x="1400097" y="2642324"/>
            <a:ext cx="3028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January 14, 2019</a:t>
            </a:r>
          </a:p>
          <a:p>
            <a:pPr algn="r"/>
            <a:r>
              <a:rPr lang="en-US" dirty="0"/>
              <a:t>Sexual Harassment Prevention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7F6DBB-4710-4F68-8B9F-0106F617A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733" y="1419406"/>
            <a:ext cx="3843334" cy="164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437EC8-CA88-4AAB-9501-57976B56F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772" y="4267068"/>
            <a:ext cx="2751552" cy="172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449F-4334-4FD9-A2A0-78C76880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142" y="654486"/>
            <a:ext cx="7929000" cy="318153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“Unless someone like you cares a whole awful lot, nothing is going to get better. It is not. And will you succeed? Yes indeed, yes indeed! Ninety-eight and three-quarters percent guaranteed!”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DD3-E1B5-4B1E-B60A-9D10B0F15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656" y="5046016"/>
            <a:ext cx="7929000" cy="326231"/>
          </a:xfrm>
        </p:spPr>
        <p:txBody>
          <a:bodyPr>
            <a:noAutofit/>
          </a:bodyPr>
          <a:lstStyle/>
          <a:p>
            <a:r>
              <a:rPr lang="en-US" sz="3600" dirty="0"/>
              <a:t>- Dr. Seuss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1408EF-57E6-4332-8603-478992A23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9167" l="10000" r="93611">
                        <a14:foregroundMark x1="59167" y1="10833" x2="73611" y2="6250"/>
                        <a14:foregroundMark x1="73611" y1="6250" x2="76944" y2="9167"/>
                        <a14:foregroundMark x1="51389" y1="52917" x2="43333" y2="70417"/>
                        <a14:foregroundMark x1="43333" y1="70417" x2="43056" y2="73750"/>
                        <a14:foregroundMark x1="48611" y1="88750" x2="40833" y2="89167"/>
                        <a14:foregroundMark x1="88889" y1="76667" x2="94722" y2="95833"/>
                        <a14:foregroundMark x1="94722" y1="95833" x2="58056" y2="99583"/>
                        <a14:foregroundMark x1="58056" y1="99583" x2="53889" y2="86667"/>
                        <a14:foregroundMark x1="93056" y1="92500" x2="93611" y2="9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363" y="3511278"/>
            <a:ext cx="3734210" cy="24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9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Meeting Wrap-up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 Howell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4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EE68-0D7E-45CB-A18C-0495D1DB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2019 Meeting Dates and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1000-FF0E-43D9-B8AB-4EBE3F586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600200"/>
            <a:ext cx="8664497" cy="452596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Tuesday, May 21</a:t>
            </a:r>
            <a:r>
              <a:rPr lang="en-US" sz="2000" b="1" baseline="30000" dirty="0">
                <a:solidFill>
                  <a:schemeClr val="tx1"/>
                </a:solidFill>
              </a:rPr>
              <a:t>st</a:t>
            </a:r>
            <a:r>
              <a:rPr lang="en-US" sz="2000" b="1" dirty="0">
                <a:solidFill>
                  <a:schemeClr val="tx1"/>
                </a:solidFill>
              </a:rPr>
              <a:t>			</a:t>
            </a:r>
          </a:p>
          <a:p>
            <a:pPr marL="1600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Emotional </a:t>
            </a:r>
            <a:r>
              <a:rPr lang="en-US" sz="2000" b="1" dirty="0" err="1">
                <a:solidFill>
                  <a:schemeClr val="tx1"/>
                </a:solidFill>
              </a:rPr>
              <a:t>Intellingence</a:t>
            </a:r>
            <a:r>
              <a:rPr lang="en-US" sz="2000" b="1" dirty="0">
                <a:solidFill>
                  <a:schemeClr val="tx1"/>
                </a:solidFill>
              </a:rPr>
              <a:t> for HR Leader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Tuesday, August 20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		</a:t>
            </a:r>
          </a:p>
          <a:p>
            <a:pPr marL="1600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Flexible Benefits Update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Tuesday, November 19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	</a:t>
            </a:r>
          </a:p>
          <a:p>
            <a:pPr marL="16002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	FMLA and ADA</a:t>
            </a:r>
          </a:p>
        </p:txBody>
      </p:sp>
    </p:spTree>
    <p:extLst>
      <p:ext uri="{BB962C8B-B14F-4D97-AF65-F5344CB8AC3E}">
        <p14:creationId xmlns:p14="http://schemas.microsoft.com/office/powerpoint/2010/main" val="4012731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404-463-7054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3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42F6AF-D16A-4F08-8380-F7A2CCEC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HR Community Meeting</a:t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19, 2019, 10:00am – 12:00pm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 Room, 12</a:t>
            </a:r>
            <a:r>
              <a:rPr lang="en-US" sz="14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Floor, East Tower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18243-9401-4381-AF98-E006C5EF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7659"/>
            <a:ext cx="8229600" cy="451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and Announcements						Al Howell</a:t>
            </a:r>
          </a:p>
          <a:p>
            <a:pPr lvl="0"/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i="1" dirty="0">
                <a:solidFill>
                  <a:schemeClr val="tx1"/>
                </a:solidFill>
              </a:rPr>
              <a:t>Results from November 27</a:t>
            </a:r>
            <a:r>
              <a:rPr lang="en-US" sz="1600" b="1" i="1" baseline="30000" dirty="0">
                <a:solidFill>
                  <a:schemeClr val="tx1"/>
                </a:solidFill>
              </a:rPr>
              <a:t>th</a:t>
            </a:r>
            <a:r>
              <a:rPr lang="en-US" sz="1600" b="1" i="1" dirty="0">
                <a:solidFill>
                  <a:schemeClr val="tx1"/>
                </a:solidFill>
              </a:rPr>
              <a:t> Meeting					Carla </a:t>
            </a:r>
            <a:r>
              <a:rPr lang="en-US" sz="1600" b="1" i="1" dirty="0" err="1">
                <a:solidFill>
                  <a:schemeClr val="tx1"/>
                </a:solidFill>
              </a:rPr>
              <a:t>Gracen</a:t>
            </a:r>
            <a:endParaRPr lang="en-US" sz="1600" b="1" i="1" dirty="0">
              <a:solidFill>
                <a:schemeClr val="tx1"/>
              </a:solidFill>
            </a:endParaRPr>
          </a:p>
          <a:p>
            <a:pPr lvl="0"/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Relations Panel	</a:t>
            </a:r>
            <a:r>
              <a:rPr lang="en-US" sz="1600" b="1" i="1" dirty="0">
                <a:solidFill>
                  <a:schemeClr val="tx1"/>
                </a:solidFill>
              </a:rPr>
              <a:t> 							Monique Jenkins</a:t>
            </a:r>
          </a:p>
          <a:p>
            <a:pPr marL="3657600" lvl="8" indent="0">
              <a:buNone/>
            </a:pP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				    	Panel Members</a:t>
            </a:r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i="1" dirty="0" err="1">
                <a:solidFill>
                  <a:schemeClr val="tx1"/>
                </a:solidFill>
              </a:rPr>
              <a:t>FY2019</a:t>
            </a:r>
            <a:r>
              <a:rPr lang="en-US" sz="1600" b="1" i="1" dirty="0">
                <a:solidFill>
                  <a:schemeClr val="tx1"/>
                </a:solidFill>
              </a:rPr>
              <a:t> Assessment Results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1600" b="1" i="1" dirty="0" err="1">
                <a:solidFill>
                  <a:schemeClr val="tx1"/>
                </a:solidFill>
              </a:rPr>
              <a:t>Latatia</a:t>
            </a:r>
            <a:r>
              <a:rPr lang="en-US" sz="1600" b="1" i="1" dirty="0">
                <a:solidFill>
                  <a:schemeClr val="tx1"/>
                </a:solidFill>
              </a:rPr>
              <a:t> West</a:t>
            </a:r>
          </a:p>
          <a:p>
            <a:pPr marL="160020" lvl="0" indent="0">
              <a:buNone/>
            </a:pPr>
            <a:endParaRPr lang="en-US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i="1" dirty="0">
                <a:solidFill>
                  <a:schemeClr val="tx1"/>
                </a:solidFill>
              </a:rPr>
              <a:t>Executive Order 01.14.19.02</a:t>
            </a: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Al Howell</a:t>
            </a:r>
          </a:p>
          <a:p>
            <a:pPr marL="560070" lvl="1" indent="0">
              <a:buNone/>
            </a:pPr>
            <a:r>
              <a:rPr lang="en-US" sz="1600" b="1" i="1" dirty="0">
                <a:solidFill>
                  <a:schemeClr val="tx1"/>
                </a:solidFill>
              </a:rPr>
              <a:t>Preventing Sexual Harassment in the Executive</a:t>
            </a:r>
          </a:p>
          <a:p>
            <a:pPr marL="560070" lvl="1" indent="0">
              <a:buNone/>
            </a:pP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of Government</a:t>
            </a:r>
          </a:p>
          <a:p>
            <a:pPr marL="160020" lvl="0" indent="0">
              <a:buNone/>
            </a:pPr>
            <a:r>
              <a:rPr 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r>
              <a:rPr lang="en-US" sz="1600" b="1" i="1" dirty="0">
                <a:solidFill>
                  <a:schemeClr val="tx1"/>
                </a:solidFill>
              </a:rPr>
              <a:t>Meeting Wrap-up									Al Howell</a:t>
            </a:r>
          </a:p>
        </p:txBody>
      </p:sp>
    </p:spTree>
    <p:extLst>
      <p:ext uri="{BB962C8B-B14F-4D97-AF65-F5344CB8AC3E}">
        <p14:creationId xmlns:p14="http://schemas.microsoft.com/office/powerpoint/2010/main" val="285791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November 27</a:t>
            </a:r>
            <a:r>
              <a:rPr lang="en-US" baseline="30000" dirty="0"/>
              <a:t>th</a:t>
            </a:r>
            <a:r>
              <a:rPr lang="en-US" dirty="0"/>
              <a:t> Meeting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Carla </a:t>
            </a:r>
            <a:r>
              <a:rPr lang="en-US" dirty="0" err="1"/>
              <a:t>Gracen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8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B806-8454-406B-B771-6C8A7FD3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3920" cy="1143000"/>
          </a:xfrm>
        </p:spPr>
        <p:txBody>
          <a:bodyPr/>
          <a:lstStyle/>
          <a:p>
            <a:r>
              <a:rPr lang="en-US" dirty="0"/>
              <a:t>                           </a:t>
            </a:r>
            <a:r>
              <a:rPr lang="en-US" dirty="0">
                <a:solidFill>
                  <a:schemeClr val="tx1"/>
                </a:solidFill>
              </a:rPr>
              <a:t>November 2018 Meeting Recap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DE1F94-931F-4429-AA0A-7C61AD8D6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0754" y="1225278"/>
            <a:ext cx="1508760" cy="1077063"/>
          </a:xfrm>
          <a:ln>
            <a:solidFill>
              <a:srgbClr val="89786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64F1A-0969-438A-83D6-152BF627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189308"/>
            <a:ext cx="1508760" cy="1093304"/>
          </a:xfrm>
          <a:prstGeom prst="rect">
            <a:avLst/>
          </a:prstGeom>
          <a:ln>
            <a:solidFill>
              <a:srgbClr val="897865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372D6-C541-41EF-BF36-579CF1AB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182668"/>
            <a:ext cx="1531512" cy="1106584"/>
          </a:xfrm>
          <a:prstGeom prst="rect">
            <a:avLst/>
          </a:prstGeom>
          <a:ln>
            <a:solidFill>
              <a:srgbClr val="897865"/>
            </a:solidFill>
          </a:ln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CCB065D-22E1-4766-B311-59AAE282E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08" y="3061995"/>
            <a:ext cx="1531512" cy="1106584"/>
          </a:xfrm>
          <a:prstGeom prst="rect">
            <a:avLst/>
          </a:prstGeom>
          <a:ln>
            <a:solidFill>
              <a:srgbClr val="897865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D1BBDE-58AA-4B81-ABEB-2ADB2778DC7A}"/>
              </a:ext>
            </a:extLst>
          </p:cNvPr>
          <p:cNvSpPr txBox="1"/>
          <p:nvPr/>
        </p:nvSpPr>
        <p:spPr>
          <a:xfrm>
            <a:off x="274320" y="2422560"/>
            <a:ext cx="150876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“Set the Context”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2962D-1A25-4B2B-9A05-A65E6298658E}"/>
              </a:ext>
            </a:extLst>
          </p:cNvPr>
          <p:cNvSpPr txBox="1"/>
          <p:nvPr/>
        </p:nvSpPr>
        <p:spPr>
          <a:xfrm>
            <a:off x="2233922" y="2414884"/>
            <a:ext cx="1864549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“Create Hospitable Space”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9E747-66BD-4B8F-8075-331398512226}"/>
              </a:ext>
            </a:extLst>
          </p:cNvPr>
          <p:cNvSpPr txBox="1"/>
          <p:nvPr/>
        </p:nvSpPr>
        <p:spPr>
          <a:xfrm>
            <a:off x="4256955" y="2414284"/>
            <a:ext cx="2285113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“Explore Questions That Matter”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3E8A4-8940-4271-A985-85CC2B008CB7}"/>
              </a:ext>
            </a:extLst>
          </p:cNvPr>
          <p:cNvSpPr txBox="1"/>
          <p:nvPr/>
        </p:nvSpPr>
        <p:spPr>
          <a:xfrm>
            <a:off x="549826" y="4376587"/>
            <a:ext cx="2588876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“Encourage Everyone’s Contribution”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93263D-17E1-45AD-B87C-AFC5B9F6F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70102"/>
            <a:ext cx="2847975" cy="733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659C0F-2E75-460F-9229-0B9419350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252" y="3078434"/>
            <a:ext cx="1508761" cy="1090145"/>
          </a:xfrm>
          <a:prstGeom prst="rect">
            <a:avLst/>
          </a:prstGeom>
          <a:ln>
            <a:solidFill>
              <a:srgbClr val="897865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B04AE7-820C-4F9E-A6BD-26170ECDA9B5}"/>
              </a:ext>
            </a:extLst>
          </p:cNvPr>
          <p:cNvSpPr txBox="1"/>
          <p:nvPr/>
        </p:nvSpPr>
        <p:spPr>
          <a:xfrm>
            <a:off x="3195134" y="4380267"/>
            <a:ext cx="2184188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“Connect Diverse Perspectives”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5BE3A6-F35F-42FC-99C1-4204B770C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4631" y="3078434"/>
            <a:ext cx="1565105" cy="1090145"/>
          </a:xfrm>
          <a:prstGeom prst="rect">
            <a:avLst/>
          </a:prstGeom>
          <a:ln>
            <a:solidFill>
              <a:srgbClr val="897865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EF8FB0-059A-414F-8F8E-A289D82763BC}"/>
              </a:ext>
            </a:extLst>
          </p:cNvPr>
          <p:cNvSpPr txBox="1"/>
          <p:nvPr/>
        </p:nvSpPr>
        <p:spPr>
          <a:xfrm>
            <a:off x="5522013" y="4380267"/>
            <a:ext cx="204011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“Listen Together for Insights”</a:t>
            </a:r>
          </a:p>
        </p:txBody>
      </p:sp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9461D6DC-8ED5-4322-A73D-755341FD61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393" y="4809194"/>
            <a:ext cx="1496788" cy="1090146"/>
          </a:xfrm>
          <a:prstGeom prst="rect">
            <a:avLst/>
          </a:prstGeom>
          <a:ln>
            <a:solidFill>
              <a:srgbClr val="897865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7B0DA6-270D-4A66-8C1B-BB9AE1F9C938}"/>
              </a:ext>
            </a:extLst>
          </p:cNvPr>
          <p:cNvSpPr txBox="1"/>
          <p:nvPr/>
        </p:nvSpPr>
        <p:spPr>
          <a:xfrm>
            <a:off x="4637350" y="6051268"/>
            <a:ext cx="2094484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“Share Collective Discoveries”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1A50F7-CEB6-4EE2-A6CD-3723468E3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8581" y="4809194"/>
            <a:ext cx="1502751" cy="1090146"/>
          </a:xfrm>
          <a:prstGeom prst="rect">
            <a:avLst/>
          </a:prstGeom>
          <a:ln>
            <a:solidFill>
              <a:srgbClr val="897865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951D0D-2848-4781-B936-DFB0644FAC95}"/>
              </a:ext>
            </a:extLst>
          </p:cNvPr>
          <p:cNvSpPr txBox="1"/>
          <p:nvPr/>
        </p:nvSpPr>
        <p:spPr>
          <a:xfrm>
            <a:off x="7493816" y="6051267"/>
            <a:ext cx="832279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“Doodle!”</a:t>
            </a:r>
          </a:p>
        </p:txBody>
      </p:sp>
    </p:spTree>
    <p:extLst>
      <p:ext uri="{BB962C8B-B14F-4D97-AF65-F5344CB8AC3E}">
        <p14:creationId xmlns:p14="http://schemas.microsoft.com/office/powerpoint/2010/main" val="279031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B3328B-A067-41AF-9AA8-69D81F31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600200"/>
            <a:ext cx="5894070" cy="45259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Give us more advanced notice of meeting dates and agenda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Make it possible to participate remotely in HR Community Meetings</a:t>
            </a:r>
          </a:p>
          <a:p>
            <a:r>
              <a:rPr lang="en-US" sz="1800" dirty="0">
                <a:solidFill>
                  <a:schemeClr val="tx1"/>
                </a:solidFill>
              </a:rPr>
              <a:t>Get to know us (your clients) better</a:t>
            </a:r>
          </a:p>
          <a:p>
            <a:r>
              <a:rPr lang="en-US" sz="1800" dirty="0">
                <a:solidFill>
                  <a:schemeClr val="tx1"/>
                </a:solidFill>
              </a:rPr>
              <a:t>We have many concerns about SHBP and want HRA to help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Provide us with networking and development opportunities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We don’t know many other members of the HR Community</a:t>
            </a:r>
          </a:p>
          <a:p>
            <a:r>
              <a:rPr lang="en-US" sz="1800" dirty="0">
                <a:solidFill>
                  <a:schemeClr val="tx1"/>
                </a:solidFill>
              </a:rPr>
              <a:t>It’s sometimes hard for us to get to meetings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Partner with us in addressing our agency’s needs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DB2EF-1CD7-429F-8C35-C5065371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dirty="0">
                <a:solidFill>
                  <a:schemeClr val="tx1"/>
                </a:solidFill>
              </a:rPr>
              <a:t>What We Heard You Say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51D9CA-9CFE-4645-86E9-C9C194B6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102"/>
            <a:ext cx="2847975" cy="733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E4CC3F-D38D-433B-8AC3-534A830D0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2495008" cy="2412716"/>
          </a:xfrm>
          <a:prstGeom prst="rect">
            <a:avLst/>
          </a:prstGeom>
          <a:ln>
            <a:solidFill>
              <a:srgbClr val="897865"/>
            </a:solidFill>
          </a:ln>
        </p:spPr>
      </p:pic>
    </p:spTree>
    <p:extLst>
      <p:ext uri="{BB962C8B-B14F-4D97-AF65-F5344CB8AC3E}">
        <p14:creationId xmlns:p14="http://schemas.microsoft.com/office/powerpoint/2010/main" val="108006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B2EC0-733C-42E2-806F-B01389C1C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600200"/>
            <a:ext cx="5859780" cy="45259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Offer topics suggested by the HR Community at upcoming meetings</a:t>
            </a:r>
          </a:p>
          <a:p>
            <a:r>
              <a:rPr lang="en-US" sz="1800" dirty="0">
                <a:solidFill>
                  <a:schemeClr val="tx1"/>
                </a:solidFill>
              </a:rPr>
              <a:t>Involve Community members and outside experts as presenters at Community Meetings</a:t>
            </a:r>
          </a:p>
          <a:p>
            <a:r>
              <a:rPr lang="en-US" sz="1800" dirty="0">
                <a:solidFill>
                  <a:schemeClr val="tx1"/>
                </a:solidFill>
              </a:rPr>
              <a:t>Investigate technology for remote meeting participation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Send meeting agenda in advance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Compile and distribute a list of HR Directors</a:t>
            </a:r>
          </a:p>
          <a:p>
            <a:r>
              <a:rPr lang="en-US" sz="1800" dirty="0">
                <a:solidFill>
                  <a:schemeClr val="tx1"/>
                </a:solidFill>
              </a:rPr>
              <a:t>Create an online HR Community Forum</a:t>
            </a:r>
          </a:p>
          <a:p>
            <a:r>
              <a:rPr lang="en-US" sz="1800" dirty="0">
                <a:solidFill>
                  <a:schemeClr val="tx1"/>
                </a:solidFill>
              </a:rPr>
              <a:t>Reinstate the HRA Newsletter</a:t>
            </a:r>
          </a:p>
          <a:p>
            <a:r>
              <a:rPr lang="en-US" sz="1800" dirty="0">
                <a:solidFill>
                  <a:schemeClr val="tx1"/>
                </a:solidFill>
              </a:rPr>
              <a:t>Create/reinstate user groups in different areas of HR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Host HR Director retreat/development event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8AB3F-1DB5-4993-B918-5B79C1A1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</a:t>
            </a:r>
            <a:r>
              <a:rPr lang="en-US" dirty="0">
                <a:solidFill>
                  <a:schemeClr val="tx1"/>
                </a:solidFill>
              </a:rPr>
              <a:t>What We’re Planning to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91A2D-242F-45F1-8999-519995399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102"/>
            <a:ext cx="2847975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A4F8D-D353-49FD-A798-3537E4C54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2495008" cy="2412716"/>
          </a:xfrm>
          <a:prstGeom prst="rect">
            <a:avLst/>
          </a:prstGeom>
          <a:ln>
            <a:solidFill>
              <a:srgbClr val="897865"/>
            </a:solidFill>
          </a:ln>
        </p:spPr>
      </p:pic>
    </p:spTree>
    <p:extLst>
      <p:ext uri="{BB962C8B-B14F-4D97-AF65-F5344CB8AC3E}">
        <p14:creationId xmlns:p14="http://schemas.microsoft.com/office/powerpoint/2010/main" val="70874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Relations Panel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Monique Jenkins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2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9E2F8-65BF-407F-90C7-B9D637DB8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839"/>
            <a:ext cx="8229600" cy="60216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Panel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2E284-8724-497A-9B5C-B191D9706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3971"/>
            <a:ext cx="8229600" cy="5479391"/>
          </a:xfrm>
        </p:spPr>
        <p:txBody>
          <a:bodyPr/>
          <a:lstStyle/>
          <a:p>
            <a:pPr marL="160020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Moderator: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Caroline Anderson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Assistant Director, Cooperative Education and Internship Program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University Career Services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Georgia State University</a:t>
            </a:r>
          </a:p>
          <a:p>
            <a:pPr marL="56007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560070" lvl="1" indent="0" algn="ctr">
              <a:buNone/>
            </a:pPr>
            <a:r>
              <a:rPr lang="en-US" sz="1800" b="1" dirty="0">
                <a:solidFill>
                  <a:schemeClr val="tx1"/>
                </a:solidFill>
              </a:rPr>
              <a:t>Panel Members: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Brian Nabors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Manager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Employment Services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Department of Natural Resources</a:t>
            </a:r>
          </a:p>
          <a:p>
            <a:pPr marL="560070" lvl="1" indent="0" algn="ctr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Lt. Crystal Zion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Recruiting Unit</a:t>
            </a:r>
          </a:p>
          <a:p>
            <a:pPr marL="560070" lvl="1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Department of Public Safety</a:t>
            </a: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6007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5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FY2019</a:t>
            </a:r>
            <a:r>
              <a:rPr lang="en-US" dirty="0"/>
              <a:t> Assessment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Latatia</a:t>
            </a:r>
            <a:r>
              <a:rPr lang="en-US" dirty="0"/>
              <a:t> West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64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24303319-78b4-4866-9de0-bde40737f1d8" ContentTypeId="0x010100B2029F26138C4BFDA158A626F91E876A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19721-3f2e-4037-a826-7fe00fbc2e3c">
      <Value>432</Value>
    </TaxCatchAll>
    <TaxKeywordTaxHTField xmlns="64719721-3f2e-4037-a826-7fe00fbc2e3c">
      <Terms xmlns="http://schemas.microsoft.com/office/infopath/2007/PartnerControls"/>
    </TaxKeywordTaxHTField>
    <Division xmlns="64719721-3f2e-4037-a826-7fe00fbc2e3c">Human Resources Administration</Division>
    <EffectiveDate xmlns="0726195c-4e5f-403b-b0e6-5bc4fc6a495f">2019-02-20T13:54:00+00:00</EffectiveDate>
    <CategoryDoc xmlns="0726195c-4e5f-403b-b0e6-5bc4fc6a495f">None</CategoryDoc>
    <b814ba249d91463a8222dc7318a2e120 xmlns="64719721-3f2e-4037-a826-7fe00fbc2e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Announcements</TermName>
          <TermId xmlns="http://schemas.microsoft.com/office/infopath/2007/PartnerControls">6012da56-955a-4c8b-ba46-119d46f6b310</TermId>
        </TermInfo>
      </Terms>
    </b814ba249d91463a8222dc7318a2e120>
    <DocumentDescription xmlns="0726195c-4e5f-403b-b0e6-5bc4fc6a495f">A Poerpoint slidedeck presentation for the February 19, 2019 Quarterly HR Community Meeting</DocumentDescription>
    <DisplayPriority xmlns="0726195c-4e5f-403b-b0e6-5bc4fc6a495f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ASAssetContentType" ma:contentTypeID="0x010100B2029F26138C4BFDA158A626F91E876A00DD0BB0313D568F4C88398F64869700D5" ma:contentTypeVersion="66" ma:contentTypeDescription="This is used to create DOAS Asset Library" ma:contentTypeScope="" ma:versionID="7628bcf6eab5a29d15c60e345f0f36e0">
  <xsd:schema xmlns:xsd="http://www.w3.org/2001/XMLSchema" xmlns:xs="http://www.w3.org/2001/XMLSchema" xmlns:p="http://schemas.microsoft.com/office/2006/metadata/properties" xmlns:ns2="0726195c-4e5f-403b-b0e6-5bc4fc6a495f" xmlns:ns3="64719721-3f2e-4037-a826-7fe00fbc2e3c" targetNamespace="http://schemas.microsoft.com/office/2006/metadata/properties" ma:root="true" ma:fieldsID="9f4748f1dcecb71beffc1b6a22021f29" ns2:_="" ns3:_="">
    <xsd:import namespace="0726195c-4e5f-403b-b0e6-5bc4fc6a495f"/>
    <xsd:import namespace="64719721-3f2e-4037-a826-7fe00fbc2e3c"/>
    <xsd:element name="properties">
      <xsd:complexType>
        <xsd:sequence>
          <xsd:element name="documentManagement">
            <xsd:complexType>
              <xsd:all>
                <xsd:element ref="ns2:CategoryDoc" minOccurs="0"/>
                <xsd:element ref="ns2:EffectiveDate"/>
                <xsd:element ref="ns2:DocumentDescription"/>
                <xsd:element ref="ns2:DisplayPriority" minOccurs="0"/>
                <xsd:element ref="ns3:b814ba249d91463a8222dc7318a2e120" minOccurs="0"/>
                <xsd:element ref="ns3:TaxCatchAll" minOccurs="0"/>
                <xsd:element ref="ns3:TaxCatchAllLabel" minOccurs="0"/>
                <xsd:element ref="ns3:TaxKeywordTaxHTField" minOccurs="0"/>
                <xsd:element ref="ns3:Divi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195c-4e5f-403b-b0e6-5bc4fc6a495f" elementFormDefault="qualified">
    <xsd:import namespace="http://schemas.microsoft.com/office/2006/documentManagement/types"/>
    <xsd:import namespace="http://schemas.microsoft.com/office/infopath/2007/PartnerControls"/>
    <xsd:element name="CategoryDoc" ma:index="8" nillable="true" ma:displayName="Document Category" ma:default="None" ma:description="" ma:format="Dropdown" ma:internalName="CategoryDoc">
      <xsd:simpleType>
        <xsd:restriction base="dms:Choice">
          <xsd:enumeration value="None"/>
        </xsd:restriction>
      </xsd:simpleType>
    </xsd:element>
    <xsd:element name="EffectiveDate" ma:index="9" ma:displayName="Effective Date" ma:default="[today]" ma:description="" ma:format="DateTime" ma:internalName="EffectiveDate">
      <xsd:simpleType>
        <xsd:restriction base="dms:DateTime"/>
      </xsd:simpleType>
    </xsd:element>
    <xsd:element name="DocumentDescription" ma:index="10" ma:displayName="Document Description" ma:description="Note" ma:internalName="DocumentDescription">
      <xsd:simpleType>
        <xsd:restriction base="dms:Note">
          <xsd:maxLength value="255"/>
        </xsd:restriction>
      </xsd:simpleType>
    </xsd:element>
    <xsd:element name="DisplayPriority" ma:index="11" nillable="true" ma:displayName="Display Priority" ma:internalName="DisplayPriority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19721-3f2e-4037-a826-7fe00fbc2e3c" elementFormDefault="qualified">
    <xsd:import namespace="http://schemas.microsoft.com/office/2006/documentManagement/types"/>
    <xsd:import namespace="http://schemas.microsoft.com/office/infopath/2007/PartnerControls"/>
    <xsd:element name="b814ba249d91463a8222dc7318a2e120" ma:index="12" ma:taxonomy="true" ma:internalName="b814ba249d91463a8222dc7318a2e120" ma:taxonomyFieldName="BusinessServices" ma:displayName="Business Services" ma:default="" ma:fieldId="{b814ba24-9d91-463a-8222-dc7318a2e120}" ma:sspId="24303319-78b4-4866-9de0-bde40737f1d8" ma:termSetId="c54f94ba-c49d-48e8-b789-4a89780f2686" ma:anchorId="3e0b3416-4f48-409d-9643-5ee8099d9f4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085d1ce-44a5-47b0-af7a-48aa3d02d715}" ma:internalName="TaxCatchAll" ma:showField="CatchAllData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c085d1ce-44a5-47b0-af7a-48aa3d02d715}" ma:internalName="TaxCatchAllLabel" ma:readOnly="true" ma:showField="CatchAllDataLabel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Division" ma:index="18" nillable="true" ma:displayName="Division" ma:description="" ma:internalName="Di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05E05A-A7AC-4623-984C-06397B16D0BB}"/>
</file>

<file path=customXml/itemProps2.xml><?xml version="1.0" encoding="utf-8"?>
<ds:datastoreItem xmlns:ds="http://schemas.openxmlformats.org/officeDocument/2006/customXml" ds:itemID="{1EDDA147-74B4-474B-BDD6-EB1A414CD4F4}"/>
</file>

<file path=customXml/itemProps3.xml><?xml version="1.0" encoding="utf-8"?>
<ds:datastoreItem xmlns:ds="http://schemas.openxmlformats.org/officeDocument/2006/customXml" ds:itemID="{8A42A322-A5C9-4263-8D23-E020112C9F34}"/>
</file>

<file path=customXml/itemProps4.xml><?xml version="1.0" encoding="utf-8"?>
<ds:datastoreItem xmlns:ds="http://schemas.openxmlformats.org/officeDocument/2006/customXml" ds:itemID="{A33A7278-7098-4695-8AFA-081CBBD5A4C2}"/>
</file>

<file path=docProps/app.xml><?xml version="1.0" encoding="utf-8"?>
<Properties xmlns="http://schemas.openxmlformats.org/officeDocument/2006/extended-properties" xmlns:vt="http://schemas.openxmlformats.org/officeDocument/2006/docPropsVTypes">
  <TotalTime>8088</TotalTime>
  <Words>438</Words>
  <Application>Microsoft Office PowerPoint</Application>
  <PresentationFormat>On-screen Show (4:3)</PresentationFormat>
  <Paragraphs>129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</vt:lpstr>
      <vt:lpstr>Lucida Grande</vt:lpstr>
      <vt:lpstr>Wingdings</vt:lpstr>
      <vt:lpstr>Office Theme</vt:lpstr>
      <vt:lpstr>Quarterly HR Community Meeting</vt:lpstr>
      <vt:lpstr>Quarterly HR Community Meeting AGENDA February 19, 2019, 10:00am – 12:00pm DNR Board Room, 12th Floor, East Tower</vt:lpstr>
      <vt:lpstr>Results from November 27th Meeting </vt:lpstr>
      <vt:lpstr>                           November 2018 Meeting Recap</vt:lpstr>
      <vt:lpstr>                            What We Heard You Say</vt:lpstr>
      <vt:lpstr>                            What We’re Planning to Do</vt:lpstr>
      <vt:lpstr>Campus Relations Panel</vt:lpstr>
      <vt:lpstr>Panel Members</vt:lpstr>
      <vt:lpstr>FY2019 Assessment Results</vt:lpstr>
      <vt:lpstr>FY2019 HR Assessment Results</vt:lpstr>
      <vt:lpstr>FY2019 HR Assessment Results</vt:lpstr>
      <vt:lpstr>Executive Order 01.14.19.02 Preventing Sexual Harassment</vt:lpstr>
      <vt:lpstr>Project Overview</vt:lpstr>
      <vt:lpstr>“Unless someone like you cares a whole awful lot, nothing is going to get better. It is not. And will you succeed? Yes indeed, yes indeed! Ninety-eight and three-quarters percent guaranteed!”</vt:lpstr>
      <vt:lpstr>Meeting Wrap-up</vt:lpstr>
      <vt:lpstr>2019 Meeting Dates and Topics</vt:lpstr>
      <vt:lpstr>404-463-7054</vt:lpstr>
    </vt:vector>
  </TitlesOfParts>
  <Company>What's Up Interactive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 Administration Powerpoint Template</dc:title>
  <dc:creator>Preston Kent</dc:creator>
  <cp:keywords/>
  <cp:lastModifiedBy>Rollins, Deborah</cp:lastModifiedBy>
  <cp:revision>188</cp:revision>
  <cp:lastPrinted>2019-02-19T14:20:38Z</cp:lastPrinted>
  <dcterms:created xsi:type="dcterms:W3CDTF">2014-06-10T19:48:01Z</dcterms:created>
  <dcterms:modified xsi:type="dcterms:W3CDTF">2019-02-20T18:46:44Z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0x010100B2029F26138C4BFDA158A626F91E876A00DD0BB0313D568F4C88398F64869700D5</vt:lpwstr>
  </property>
  <property fmtid="{D5CDD505-2E9C-101B-9397-08002B2CF9AE}" pid="3" name="Division">
    <vt:lpwstr>1;#Communications|97ebfdc7-6f1d-4949-a3c0-18eb74a9d260</vt:lpwstr>
  </property>
  <property fmtid="{D5CDD505-2E9C-101B-9397-08002B2CF9AE}" pid="4" name="Document Type">
    <vt:lpwstr>2;#Template|5ef48e78-c55d-4660-8a7d-5419fc0bd52d</vt:lpwstr>
  </property>
  <property fmtid="{D5CDD505-2E9C-101B-9397-08002B2CF9AE}" pid="5" name="Division0">
    <vt:lpwstr>11;#Communications|cbf226d6-3166-41b9-9160-c39209387557</vt:lpwstr>
  </property>
  <property fmtid="{D5CDD505-2E9C-101B-9397-08002B2CF9AE}" pid="6" name="Program Area">
    <vt:lpwstr>9;#Branding|2ff77b94-87d5-4886-994d-fb02a52838de</vt:lpwstr>
  </property>
  <property fmtid="{D5CDD505-2E9C-101B-9397-08002B2CF9AE}" pid="7" name="le92bcee80ae4c1e8065290222aacf3e">
    <vt:lpwstr>Communications|97ebfdc7-6f1d-4949-a3c0-18eb74a9d260</vt:lpwstr>
  </property>
  <property fmtid="{D5CDD505-2E9C-101B-9397-08002B2CF9AE}" pid="8" name="TaxCatchAll">
    <vt:lpwstr>11;#Human Resources Administration</vt:lpwstr>
  </property>
  <property fmtid="{D5CDD505-2E9C-101B-9397-08002B2CF9AE}" pid="9" name="TaxKeyword">
    <vt:lpwstr/>
  </property>
  <property fmtid="{D5CDD505-2E9C-101B-9397-08002B2CF9AE}" pid="10" name="BusinessServices">
    <vt:lpwstr>432;#Announcements|6012da56-955a-4c8b-ba46-119d46f6b310</vt:lpwstr>
  </property>
  <property fmtid="{D5CDD505-2E9C-101B-9397-08002B2CF9AE}" pid="11" name="b814ba249d91463a8222dc7318a2e120">
    <vt:lpwstr>Human Resources Administration|ba71928b-0832-4709-b464-9a4092a1c909</vt:lpwstr>
  </property>
  <property fmtid="{D5CDD505-2E9C-101B-9397-08002B2CF9AE}" pid="12" name="DisplayInBusinessServices">
    <vt:lpwstr>308;#Announcements|6012da56-955a-4c8b-ba46-119d46f6b310</vt:lpwstr>
  </property>
  <property fmtid="{D5CDD505-2E9C-101B-9397-08002B2CF9AE}" pid="13" name="StartDate">
    <vt:filetime>2019-02-19T19:49:37Z</vt:filetime>
  </property>
</Properties>
</file>